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9" r:id="rId5"/>
    <p:sldId id="280" r:id="rId6"/>
    <p:sldId id="259" r:id="rId7"/>
    <p:sldId id="260" r:id="rId8"/>
    <p:sldId id="261" r:id="rId9"/>
    <p:sldId id="262" r:id="rId10"/>
    <p:sldId id="263" r:id="rId11"/>
    <p:sldId id="278" r:id="rId12"/>
    <p:sldId id="266" r:id="rId13"/>
    <p:sldId id="264" r:id="rId14"/>
    <p:sldId id="267" r:id="rId15"/>
    <p:sldId id="265" r:id="rId16"/>
    <p:sldId id="268" r:id="rId17"/>
    <p:sldId id="269" r:id="rId18"/>
    <p:sldId id="270" r:id="rId19"/>
    <p:sldId id="271" r:id="rId20"/>
    <p:sldId id="272" r:id="rId21"/>
    <p:sldId id="277" r:id="rId22"/>
    <p:sldId id="274" r:id="rId23"/>
    <p:sldId id="275" r:id="rId24"/>
    <p:sldId id="281"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D55C8-ADF2-4B86-9637-00236AAE3532}"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48677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D55C8-ADF2-4B86-9637-00236AAE3532}"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26835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D55C8-ADF2-4B86-9637-00236AAE3532}"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102963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D55C8-ADF2-4B86-9637-00236AAE3532}"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382693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D55C8-ADF2-4B86-9637-00236AAE3532}"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104852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D55C8-ADF2-4B86-9637-00236AAE3532}"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305863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D55C8-ADF2-4B86-9637-00236AAE3532}" type="datetimeFigureOut">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282299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D55C8-ADF2-4B86-9637-00236AAE3532}" type="datetimeFigureOut">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142707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D55C8-ADF2-4B86-9637-00236AAE3532}" type="datetimeFigureOut">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11119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D55C8-ADF2-4B86-9637-00236AAE3532}"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323894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D55C8-ADF2-4B86-9637-00236AAE3532}"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CF6D7-2A4C-4962-BE85-79CAAE5A7E2B}" type="slidenum">
              <a:rPr lang="en-US" smtClean="0"/>
              <a:t>‹#›</a:t>
            </a:fld>
            <a:endParaRPr lang="en-US"/>
          </a:p>
        </p:txBody>
      </p:sp>
    </p:spTree>
    <p:extLst>
      <p:ext uri="{BB962C8B-B14F-4D97-AF65-F5344CB8AC3E}">
        <p14:creationId xmlns:p14="http://schemas.microsoft.com/office/powerpoint/2010/main" val="17525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D55C8-ADF2-4B86-9637-00236AAE3532}" type="datetimeFigureOut">
              <a:rPr lang="en-US" smtClean="0"/>
              <a:t>6/30/2018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CF6D7-2A4C-4962-BE85-79CAAE5A7E2B}" type="slidenum">
              <a:rPr lang="en-US" smtClean="0"/>
              <a:t>‹#›</a:t>
            </a:fld>
            <a:endParaRPr lang="en-US"/>
          </a:p>
        </p:txBody>
      </p:sp>
    </p:spTree>
    <p:extLst>
      <p:ext uri="{BB962C8B-B14F-4D97-AF65-F5344CB8AC3E}">
        <p14:creationId xmlns:p14="http://schemas.microsoft.com/office/powerpoint/2010/main" val="264616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rupdey.dey31@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hrome.google.com/webstore/detail/nasextwallet/gehjkhmhclgnkkhpfamakecfgakkfkc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Blockchain</a:t>
            </a:r>
            <a:r>
              <a:rPr lang="en-US" dirty="0" smtClean="0"/>
              <a:t> Diary</a:t>
            </a:r>
            <a:endParaRPr lang="en-US" dirty="0"/>
          </a:p>
        </p:txBody>
      </p:sp>
      <p:sp>
        <p:nvSpPr>
          <p:cNvPr id="3" name="Subtitle 2"/>
          <p:cNvSpPr>
            <a:spLocks noGrp="1"/>
          </p:cNvSpPr>
          <p:nvPr>
            <p:ph type="subTitle" idx="1"/>
          </p:nvPr>
        </p:nvSpPr>
        <p:spPr/>
        <p:txBody>
          <a:bodyPr/>
          <a:lstStyle/>
          <a:p>
            <a:r>
              <a:rPr lang="en-US" dirty="0" smtClean="0"/>
              <a:t>Decentralized Social Media App running on Nebulas </a:t>
            </a:r>
            <a:r>
              <a:rPr lang="en-US" dirty="0" err="1" smtClean="0"/>
              <a:t>Mainnet</a:t>
            </a:r>
            <a:endParaRPr lang="en-US" dirty="0"/>
          </a:p>
        </p:txBody>
      </p:sp>
    </p:spTree>
    <p:extLst>
      <p:ext uri="{BB962C8B-B14F-4D97-AF65-F5344CB8AC3E}">
        <p14:creationId xmlns:p14="http://schemas.microsoft.com/office/powerpoint/2010/main" val="3125884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20193"/>
            <a:ext cx="10515600" cy="1325563"/>
          </a:xfrm>
        </p:spPr>
        <p:txBody>
          <a:bodyPr/>
          <a:lstStyle/>
          <a:p>
            <a:r>
              <a:rPr lang="en-US" dirty="0" smtClean="0"/>
              <a:t>Home Page of the DAPP:</a:t>
            </a:r>
            <a:endParaRPr lang="en-US" dirty="0"/>
          </a:p>
        </p:txBody>
      </p:sp>
      <p:pic>
        <p:nvPicPr>
          <p:cNvPr id="4" name="Content Placeholder 3"/>
          <p:cNvPicPr>
            <a:picLocks noGrp="1" noChangeAspect="1"/>
          </p:cNvPicPr>
          <p:nvPr>
            <p:ph idx="1"/>
          </p:nvPr>
        </p:nvPicPr>
        <p:blipFill>
          <a:blip r:embed="rId2"/>
          <a:stretch>
            <a:fillRect/>
          </a:stretch>
        </p:blipFill>
        <p:spPr>
          <a:xfrm>
            <a:off x="1119651" y="1616364"/>
            <a:ext cx="10974583" cy="5089235"/>
          </a:xfrm>
          <a:prstGeom prst="rect">
            <a:avLst/>
          </a:prstGeom>
        </p:spPr>
      </p:pic>
    </p:spTree>
    <p:extLst>
      <p:ext uri="{BB962C8B-B14F-4D97-AF65-F5344CB8AC3E}">
        <p14:creationId xmlns:p14="http://schemas.microsoft.com/office/powerpoint/2010/main" val="356080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Contd.</a:t>
            </a:r>
            <a:endParaRPr lang="en-US" dirty="0"/>
          </a:p>
        </p:txBody>
      </p:sp>
      <p:pic>
        <p:nvPicPr>
          <p:cNvPr id="4" name="Content Placeholder 3"/>
          <p:cNvPicPr>
            <a:picLocks noGrp="1" noChangeAspect="1"/>
          </p:cNvPicPr>
          <p:nvPr>
            <p:ph idx="1"/>
          </p:nvPr>
        </p:nvPicPr>
        <p:blipFill>
          <a:blip r:embed="rId2"/>
          <a:stretch>
            <a:fillRect/>
          </a:stretch>
        </p:blipFill>
        <p:spPr>
          <a:xfrm>
            <a:off x="838201" y="2047298"/>
            <a:ext cx="5969000" cy="4351338"/>
          </a:xfrm>
          <a:prstGeom prst="rect">
            <a:avLst/>
          </a:prstGeom>
        </p:spPr>
      </p:pic>
      <p:sp>
        <p:nvSpPr>
          <p:cNvPr id="5" name="TextBox 4"/>
          <p:cNvSpPr txBox="1"/>
          <p:nvPr/>
        </p:nvSpPr>
        <p:spPr>
          <a:xfrm>
            <a:off x="7287491" y="2047298"/>
            <a:ext cx="4544291" cy="923330"/>
          </a:xfrm>
          <a:prstGeom prst="rect">
            <a:avLst/>
          </a:prstGeom>
          <a:noFill/>
        </p:spPr>
        <p:txBody>
          <a:bodyPr wrap="square" rtlCol="0">
            <a:spAutoFit/>
          </a:bodyPr>
          <a:lstStyle/>
          <a:p>
            <a:r>
              <a:rPr lang="en-US" dirty="0"/>
              <a:t>When you click on find </a:t>
            </a:r>
            <a:r>
              <a:rPr lang="en-US" dirty="0" smtClean="0"/>
              <a:t>users  on the home page, </a:t>
            </a:r>
            <a:r>
              <a:rPr lang="en-US" dirty="0"/>
              <a:t>it’ll return all the users that have registered to </a:t>
            </a:r>
            <a:r>
              <a:rPr lang="en-US" dirty="0" err="1"/>
              <a:t>Blockchain</a:t>
            </a:r>
            <a:r>
              <a:rPr lang="en-US" dirty="0"/>
              <a:t> Diary.</a:t>
            </a:r>
          </a:p>
        </p:txBody>
      </p:sp>
    </p:spTree>
    <p:extLst>
      <p:ext uri="{BB962C8B-B14F-4D97-AF65-F5344CB8AC3E}">
        <p14:creationId xmlns:p14="http://schemas.microsoft.com/office/powerpoint/2010/main" val="367309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contd.</a:t>
            </a:r>
            <a:endParaRPr lang="en-US" dirty="0"/>
          </a:p>
        </p:txBody>
      </p:sp>
      <p:sp>
        <p:nvSpPr>
          <p:cNvPr id="3" name="Content Placeholder 2"/>
          <p:cNvSpPr>
            <a:spLocks noGrp="1"/>
          </p:cNvSpPr>
          <p:nvPr>
            <p:ph idx="1"/>
          </p:nvPr>
        </p:nvSpPr>
        <p:spPr/>
        <p:txBody>
          <a:bodyPr/>
          <a:lstStyle/>
          <a:p>
            <a:r>
              <a:rPr lang="en-US" dirty="0" smtClean="0"/>
              <a:t>You can either view the user profiles or follow them.</a:t>
            </a:r>
          </a:p>
          <a:p>
            <a:r>
              <a:rPr lang="en-US" dirty="0" smtClean="0"/>
              <a:t>Once you follow the users, the button names will be changed to unfollow.</a:t>
            </a:r>
          </a:p>
          <a:p>
            <a:endParaRPr lang="en-US" dirty="0"/>
          </a:p>
        </p:txBody>
      </p:sp>
      <p:pic>
        <p:nvPicPr>
          <p:cNvPr id="4" name="Picture 3"/>
          <p:cNvPicPr>
            <a:picLocks noChangeAspect="1"/>
          </p:cNvPicPr>
          <p:nvPr/>
        </p:nvPicPr>
        <p:blipFill>
          <a:blip r:embed="rId2"/>
          <a:stretch>
            <a:fillRect/>
          </a:stretch>
        </p:blipFill>
        <p:spPr>
          <a:xfrm>
            <a:off x="838200" y="3524299"/>
            <a:ext cx="6219825" cy="3172338"/>
          </a:xfrm>
          <a:prstGeom prst="rect">
            <a:avLst/>
          </a:prstGeom>
        </p:spPr>
      </p:pic>
    </p:spTree>
    <p:extLst>
      <p:ext uri="{BB962C8B-B14F-4D97-AF65-F5344CB8AC3E}">
        <p14:creationId xmlns:p14="http://schemas.microsoft.com/office/powerpoint/2010/main" val="232041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other activities:</a:t>
            </a:r>
            <a:endParaRPr lang="en-US" dirty="0"/>
          </a:p>
        </p:txBody>
      </p:sp>
      <p:sp>
        <p:nvSpPr>
          <p:cNvPr id="3" name="Content Placeholder 2"/>
          <p:cNvSpPr>
            <a:spLocks noGrp="1"/>
          </p:cNvSpPr>
          <p:nvPr>
            <p:ph idx="1"/>
          </p:nvPr>
        </p:nvSpPr>
        <p:spPr/>
        <p:txBody>
          <a:bodyPr/>
          <a:lstStyle/>
          <a:p>
            <a:pPr marL="0" indent="0">
              <a:buNone/>
            </a:pPr>
            <a:r>
              <a:rPr lang="en-US" dirty="0" smtClean="0"/>
              <a:t>1. </a:t>
            </a:r>
            <a:r>
              <a:rPr lang="en-US" b="1" u="sng" dirty="0" smtClean="0"/>
              <a:t>Search on the top left</a:t>
            </a:r>
            <a:r>
              <a:rPr lang="en-US" dirty="0" smtClean="0"/>
              <a:t>: You can search for all the users that have registered for </a:t>
            </a:r>
            <a:r>
              <a:rPr lang="en-US" dirty="0" err="1" smtClean="0"/>
              <a:t>Blockchain</a:t>
            </a:r>
            <a:r>
              <a:rPr lang="en-US" dirty="0" smtClean="0"/>
              <a:t> Diary. If you do a blank search, all the users will be returned. If you search for a text, it’ll search for users whose usernames contain that text.</a:t>
            </a:r>
          </a:p>
          <a:p>
            <a:pPr marL="0" indent="0">
              <a:buNone/>
            </a:pPr>
            <a:r>
              <a:rPr lang="en-US" dirty="0" smtClean="0"/>
              <a:t>Here’s a screenshot:</a:t>
            </a:r>
            <a:endParaRPr lang="en-US" dirty="0"/>
          </a:p>
        </p:txBody>
      </p:sp>
      <p:sp>
        <p:nvSpPr>
          <p:cNvPr id="6" name="TextBox 5"/>
          <p:cNvSpPr txBox="1"/>
          <p:nvPr/>
        </p:nvSpPr>
        <p:spPr>
          <a:xfrm>
            <a:off x="6771736" y="4191188"/>
            <a:ext cx="5420264" cy="1477328"/>
          </a:xfrm>
          <a:prstGeom prst="rect">
            <a:avLst/>
          </a:prstGeom>
          <a:noFill/>
        </p:spPr>
        <p:txBody>
          <a:bodyPr wrap="square" rtlCol="0">
            <a:spAutoFit/>
          </a:bodyPr>
          <a:lstStyle/>
          <a:p>
            <a:r>
              <a:rPr lang="en-US" dirty="0" smtClean="0"/>
              <a:t>As you can see, you can view the user profiles or follow/unfollow them.</a:t>
            </a:r>
          </a:p>
          <a:p>
            <a:endParaRPr lang="en-US" dirty="0"/>
          </a:p>
          <a:p>
            <a:r>
              <a:rPr lang="en-US" dirty="0" smtClean="0"/>
              <a:t>I typed “a” and clicked on search and it returned all the users that have usernames containing the letter, “a”.</a:t>
            </a:r>
            <a:endParaRPr lang="en-US" dirty="0"/>
          </a:p>
        </p:txBody>
      </p:sp>
      <p:pic>
        <p:nvPicPr>
          <p:cNvPr id="7" name="Picture 6"/>
          <p:cNvPicPr>
            <a:picLocks noChangeAspect="1"/>
          </p:cNvPicPr>
          <p:nvPr/>
        </p:nvPicPr>
        <p:blipFill>
          <a:blip r:embed="rId2"/>
          <a:stretch>
            <a:fillRect/>
          </a:stretch>
        </p:blipFill>
        <p:spPr>
          <a:xfrm>
            <a:off x="838200" y="4191188"/>
            <a:ext cx="5486400" cy="2272366"/>
          </a:xfrm>
          <a:prstGeom prst="rect">
            <a:avLst/>
          </a:prstGeom>
        </p:spPr>
      </p:pic>
    </p:spTree>
    <p:extLst>
      <p:ext uri="{BB962C8B-B14F-4D97-AF65-F5344CB8AC3E}">
        <p14:creationId xmlns:p14="http://schemas.microsoft.com/office/powerpoint/2010/main" val="353412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User</a:t>
            </a:r>
            <a:endParaRPr lang="en-US" dirty="0"/>
          </a:p>
        </p:txBody>
      </p:sp>
      <p:sp>
        <p:nvSpPr>
          <p:cNvPr id="3" name="Content Placeholder 2"/>
          <p:cNvSpPr>
            <a:spLocks noGrp="1"/>
          </p:cNvSpPr>
          <p:nvPr>
            <p:ph idx="1"/>
          </p:nvPr>
        </p:nvSpPr>
        <p:spPr/>
        <p:txBody>
          <a:bodyPr/>
          <a:lstStyle/>
          <a:p>
            <a:pPr marL="0" indent="0">
              <a:buNone/>
            </a:pPr>
            <a:r>
              <a:rPr lang="en-US" dirty="0" smtClean="0"/>
              <a:t>2. </a:t>
            </a:r>
            <a:r>
              <a:rPr lang="en-US" b="1" u="sng" dirty="0" smtClean="0"/>
              <a:t>View User</a:t>
            </a:r>
            <a:r>
              <a:rPr lang="en-US" dirty="0" smtClean="0"/>
              <a:t>: If you clicked on view, you will be taken to user profile where you can comment on their posts and see the number of people that follow them.</a:t>
            </a:r>
          </a:p>
          <a:p>
            <a:endParaRPr lang="en-US" dirty="0"/>
          </a:p>
        </p:txBody>
      </p:sp>
      <p:pic>
        <p:nvPicPr>
          <p:cNvPr id="4" name="Picture 3"/>
          <p:cNvPicPr>
            <a:picLocks noChangeAspect="1"/>
          </p:cNvPicPr>
          <p:nvPr/>
        </p:nvPicPr>
        <p:blipFill>
          <a:blip r:embed="rId2"/>
          <a:stretch>
            <a:fillRect/>
          </a:stretch>
        </p:blipFill>
        <p:spPr>
          <a:xfrm>
            <a:off x="77319" y="3059163"/>
            <a:ext cx="6375577" cy="1800302"/>
          </a:xfrm>
          <a:prstGeom prst="rect">
            <a:avLst/>
          </a:prstGeom>
        </p:spPr>
      </p:pic>
      <p:sp>
        <p:nvSpPr>
          <p:cNvPr id="5" name="TextBox 4"/>
          <p:cNvSpPr txBox="1"/>
          <p:nvPr/>
        </p:nvSpPr>
        <p:spPr>
          <a:xfrm>
            <a:off x="6549816" y="3059163"/>
            <a:ext cx="5141345" cy="3693319"/>
          </a:xfrm>
          <a:prstGeom prst="rect">
            <a:avLst/>
          </a:prstGeom>
          <a:noFill/>
        </p:spPr>
        <p:txBody>
          <a:bodyPr wrap="square" rtlCol="0">
            <a:spAutoFit/>
          </a:bodyPr>
          <a:lstStyle/>
          <a:p>
            <a:r>
              <a:rPr lang="en-US" dirty="0" smtClean="0"/>
              <a:t>You will also have the option to follow/unfollow them here.</a:t>
            </a:r>
          </a:p>
          <a:p>
            <a:endParaRPr lang="en-US" dirty="0"/>
          </a:p>
          <a:p>
            <a:endParaRPr lang="en-US" dirty="0" smtClean="0"/>
          </a:p>
          <a:p>
            <a:endParaRPr lang="en-US" dirty="0"/>
          </a:p>
          <a:p>
            <a:endParaRPr lang="en-US" dirty="0" smtClean="0"/>
          </a:p>
          <a:p>
            <a:endParaRPr lang="en-US" dirty="0" smtClean="0"/>
          </a:p>
          <a:p>
            <a:r>
              <a:rPr lang="en-US" dirty="0" smtClean="0"/>
              <a:t>You can click on the comment icon to read all the comments associated with a post as well as comment on the blog. Once you start typing, a post button will appear. When you click on post, the window from extension will appear and you’ll have to confirm to post your comment. </a:t>
            </a:r>
            <a:endParaRPr lang="en-US" dirty="0"/>
          </a:p>
        </p:txBody>
      </p:sp>
      <p:pic>
        <p:nvPicPr>
          <p:cNvPr id="6" name="Picture 5"/>
          <p:cNvPicPr>
            <a:picLocks noChangeAspect="1"/>
          </p:cNvPicPr>
          <p:nvPr/>
        </p:nvPicPr>
        <p:blipFill>
          <a:blip r:embed="rId3"/>
          <a:stretch>
            <a:fillRect/>
          </a:stretch>
        </p:blipFill>
        <p:spPr>
          <a:xfrm>
            <a:off x="77318" y="5011271"/>
            <a:ext cx="6375577" cy="1561653"/>
          </a:xfrm>
          <a:prstGeom prst="rect">
            <a:avLst/>
          </a:prstGeom>
        </p:spPr>
      </p:pic>
    </p:spTree>
    <p:extLst>
      <p:ext uri="{BB962C8B-B14F-4D97-AF65-F5344CB8AC3E}">
        <p14:creationId xmlns:p14="http://schemas.microsoft.com/office/powerpoint/2010/main" val="227892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Once you follow users, their posts will be shown on your feed and you can comment on those directly from your timeline.</a:t>
            </a:r>
          </a:p>
          <a:p>
            <a:r>
              <a:rPr lang="en-US" dirty="0" smtClean="0"/>
              <a:t>When you’re reading through the posts on your timeline, every </a:t>
            </a:r>
            <a:r>
              <a:rPr lang="en-US" b="1" dirty="0" smtClean="0"/>
              <a:t>60</a:t>
            </a:r>
            <a:r>
              <a:rPr lang="en-US" dirty="0" smtClean="0"/>
              <a:t> seconds, the </a:t>
            </a:r>
            <a:r>
              <a:rPr lang="en-US" dirty="0" err="1" smtClean="0"/>
              <a:t>dapp</a:t>
            </a:r>
            <a:r>
              <a:rPr lang="en-US" dirty="0" smtClean="0"/>
              <a:t> looks for new updates that your followed list of users might make and if there’s any new update, you will see the following screen:</a:t>
            </a:r>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052512" y="4364965"/>
            <a:ext cx="4916967" cy="2424023"/>
          </a:xfrm>
          <a:prstGeom prst="rect">
            <a:avLst/>
          </a:prstGeom>
        </p:spPr>
      </p:pic>
      <p:sp>
        <p:nvSpPr>
          <p:cNvPr id="5" name="TextBox 4"/>
          <p:cNvSpPr txBox="1"/>
          <p:nvPr/>
        </p:nvSpPr>
        <p:spPr>
          <a:xfrm>
            <a:off x="7108166" y="4364964"/>
            <a:ext cx="4347713" cy="646331"/>
          </a:xfrm>
          <a:prstGeom prst="rect">
            <a:avLst/>
          </a:prstGeom>
          <a:noFill/>
        </p:spPr>
        <p:txBody>
          <a:bodyPr wrap="square" rtlCol="0">
            <a:spAutoFit/>
          </a:bodyPr>
          <a:lstStyle/>
          <a:p>
            <a:r>
              <a:rPr lang="en-US" dirty="0" smtClean="0"/>
              <a:t>You can click on refresh your feed and your timeline will be updated.</a:t>
            </a:r>
            <a:endParaRPr lang="en-US" dirty="0"/>
          </a:p>
        </p:txBody>
      </p:sp>
    </p:spTree>
    <p:extLst>
      <p:ext uri="{BB962C8B-B14F-4D97-AF65-F5344CB8AC3E}">
        <p14:creationId xmlns:p14="http://schemas.microsoft.com/office/powerpoint/2010/main" val="371205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3. Notifications: When you click on notifications, it’ll return list all the notifications that you have received. Example below:</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These notifications are clickable</a:t>
            </a:r>
            <a:r>
              <a:rPr lang="en-US" smtClean="0"/>
              <a:t>. </a:t>
            </a:r>
          </a:p>
          <a:p>
            <a:pPr marL="0" indent="0">
              <a:buNone/>
            </a:pPr>
            <a:r>
              <a:rPr lang="en-US" smtClean="0"/>
              <a:t>If </a:t>
            </a:r>
            <a:r>
              <a:rPr lang="en-US" dirty="0" smtClean="0"/>
              <a:t>a follow notification gets clicked, it will take you to that user’s profile.</a:t>
            </a:r>
          </a:p>
          <a:p>
            <a:pPr marL="0" indent="0">
              <a:buNone/>
            </a:pPr>
            <a:r>
              <a:rPr lang="en-US" dirty="0" smtClean="0"/>
              <a:t>If a comment notification is clicked, it will take you to your own profile.</a:t>
            </a:r>
          </a:p>
          <a:p>
            <a:pPr marL="0" indent="0">
              <a:buNone/>
            </a:pPr>
            <a:endParaRPr lang="en-US" dirty="0"/>
          </a:p>
        </p:txBody>
      </p:sp>
      <p:pic>
        <p:nvPicPr>
          <p:cNvPr id="4" name="Picture 3"/>
          <p:cNvPicPr>
            <a:picLocks noChangeAspect="1"/>
          </p:cNvPicPr>
          <p:nvPr/>
        </p:nvPicPr>
        <p:blipFill>
          <a:blip r:embed="rId2"/>
          <a:stretch>
            <a:fillRect/>
          </a:stretch>
        </p:blipFill>
        <p:spPr>
          <a:xfrm>
            <a:off x="902855" y="2463079"/>
            <a:ext cx="9991725" cy="2413721"/>
          </a:xfrm>
          <a:prstGeom prst="rect">
            <a:avLst/>
          </a:prstGeom>
        </p:spPr>
      </p:pic>
    </p:spTree>
    <p:extLst>
      <p:ext uri="{BB962C8B-B14F-4D97-AF65-F5344CB8AC3E}">
        <p14:creationId xmlns:p14="http://schemas.microsoft.com/office/powerpoint/2010/main" val="239271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You can click on Profile and see all the posts that you have shared so far. </a:t>
            </a:r>
          </a:p>
          <a:p>
            <a:r>
              <a:rPr lang="en-US" dirty="0" smtClean="0"/>
              <a:t>You also have the option to delete them.</a:t>
            </a:r>
          </a:p>
          <a:p>
            <a:r>
              <a:rPr lang="en-US" dirty="0" smtClean="0"/>
              <a:t>You can also comment on your own post.</a:t>
            </a:r>
          </a:p>
          <a:p>
            <a:endParaRPr lang="en-US" dirty="0" smtClean="0"/>
          </a:p>
        </p:txBody>
      </p:sp>
      <p:pic>
        <p:nvPicPr>
          <p:cNvPr id="4" name="Picture 3"/>
          <p:cNvPicPr>
            <a:picLocks noChangeAspect="1"/>
          </p:cNvPicPr>
          <p:nvPr/>
        </p:nvPicPr>
        <p:blipFill>
          <a:blip r:embed="rId2"/>
          <a:stretch>
            <a:fillRect/>
          </a:stretch>
        </p:blipFill>
        <p:spPr>
          <a:xfrm>
            <a:off x="838201" y="3833090"/>
            <a:ext cx="10515600" cy="2738039"/>
          </a:xfrm>
          <a:prstGeom prst="rect">
            <a:avLst/>
          </a:prstGeom>
        </p:spPr>
      </p:pic>
    </p:spTree>
    <p:extLst>
      <p:ext uri="{BB962C8B-B14F-4D97-AF65-F5344CB8AC3E}">
        <p14:creationId xmlns:p14="http://schemas.microsoft.com/office/powerpoint/2010/main" val="13810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If you click on settings, it’ll take you to a read only page for your account settings:</a:t>
            </a:r>
          </a:p>
          <a:p>
            <a:endParaRPr lang="en-US" dirty="0"/>
          </a:p>
        </p:txBody>
      </p:sp>
      <p:pic>
        <p:nvPicPr>
          <p:cNvPr id="4" name="Picture 3"/>
          <p:cNvPicPr>
            <a:picLocks noChangeAspect="1"/>
          </p:cNvPicPr>
          <p:nvPr/>
        </p:nvPicPr>
        <p:blipFill>
          <a:blip r:embed="rId2"/>
          <a:stretch>
            <a:fillRect/>
          </a:stretch>
        </p:blipFill>
        <p:spPr>
          <a:xfrm>
            <a:off x="1183121" y="2835564"/>
            <a:ext cx="7850043" cy="3583420"/>
          </a:xfrm>
          <a:prstGeom prst="rect">
            <a:avLst/>
          </a:prstGeom>
        </p:spPr>
      </p:pic>
    </p:spTree>
    <p:extLst>
      <p:ext uri="{BB962C8B-B14F-4D97-AF65-F5344CB8AC3E}">
        <p14:creationId xmlns:p14="http://schemas.microsoft.com/office/powerpoint/2010/main" val="2766500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You can click on edit to edit your settings and you’ll be prompted to this screen:</a:t>
            </a:r>
          </a:p>
          <a:p>
            <a:endParaRPr lang="en-US" dirty="0"/>
          </a:p>
        </p:txBody>
      </p:sp>
      <p:pic>
        <p:nvPicPr>
          <p:cNvPr id="4" name="Picture 3"/>
          <p:cNvPicPr>
            <a:picLocks noChangeAspect="1"/>
          </p:cNvPicPr>
          <p:nvPr/>
        </p:nvPicPr>
        <p:blipFill>
          <a:blip r:embed="rId2"/>
          <a:stretch>
            <a:fillRect/>
          </a:stretch>
        </p:blipFill>
        <p:spPr>
          <a:xfrm>
            <a:off x="138112" y="2859087"/>
            <a:ext cx="11915775" cy="3781425"/>
          </a:xfrm>
          <a:prstGeom prst="rect">
            <a:avLst/>
          </a:prstGeom>
        </p:spPr>
      </p:pic>
    </p:spTree>
    <p:extLst>
      <p:ext uri="{BB962C8B-B14F-4D97-AF65-F5344CB8AC3E}">
        <p14:creationId xmlns:p14="http://schemas.microsoft.com/office/powerpoint/2010/main" val="140815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Blockchain</a:t>
            </a:r>
            <a:r>
              <a:rPr lang="en-US" dirty="0" smtClean="0"/>
              <a:t> Diary?</a:t>
            </a:r>
            <a:endParaRPr lang="en-US" dirty="0"/>
          </a:p>
        </p:txBody>
      </p:sp>
      <p:sp>
        <p:nvSpPr>
          <p:cNvPr id="3" name="Content Placeholder 2"/>
          <p:cNvSpPr>
            <a:spLocks noGrp="1"/>
          </p:cNvSpPr>
          <p:nvPr>
            <p:ph idx="1"/>
          </p:nvPr>
        </p:nvSpPr>
        <p:spPr/>
        <p:txBody>
          <a:bodyPr/>
          <a:lstStyle/>
          <a:p>
            <a:pPr marL="0" indent="0">
              <a:buNone/>
            </a:pPr>
            <a:r>
              <a:rPr lang="en-US" dirty="0" smtClean="0"/>
              <a:t>It’s a highly secure decentralized social networking app (DAPP) running on Nebulas </a:t>
            </a:r>
            <a:r>
              <a:rPr lang="en-US" dirty="0" err="1" smtClean="0"/>
              <a:t>Mainnet</a:t>
            </a:r>
            <a:r>
              <a:rPr lang="en-US" dirty="0"/>
              <a:t> </a:t>
            </a:r>
            <a:r>
              <a:rPr lang="en-US" dirty="0" smtClean="0"/>
              <a:t>where you can:</a:t>
            </a:r>
          </a:p>
          <a:p>
            <a:pPr lvl="1">
              <a:buFont typeface="Wingdings" panose="05000000000000000000" pitchFamily="2" charset="2"/>
              <a:buChar char="Ø"/>
            </a:pPr>
            <a:r>
              <a:rPr lang="en-US" dirty="0" smtClean="0"/>
              <a:t>Share your posts directly on </a:t>
            </a:r>
            <a:r>
              <a:rPr lang="en-US" dirty="0" err="1" smtClean="0"/>
              <a:t>Blockchain</a:t>
            </a:r>
            <a:r>
              <a:rPr lang="en-US" dirty="0" smtClean="0"/>
              <a:t>.</a:t>
            </a:r>
          </a:p>
          <a:p>
            <a:pPr lvl="1">
              <a:buFont typeface="Wingdings" panose="05000000000000000000" pitchFamily="2" charset="2"/>
              <a:buChar char="Ø"/>
            </a:pPr>
            <a:r>
              <a:rPr lang="en-US" dirty="0" smtClean="0"/>
              <a:t>Search for and follow other users to get their latest updates on your timeline/feed.</a:t>
            </a:r>
          </a:p>
          <a:p>
            <a:pPr lvl="1">
              <a:buFont typeface="Wingdings" panose="05000000000000000000" pitchFamily="2" charset="2"/>
              <a:buChar char="Ø"/>
            </a:pPr>
            <a:r>
              <a:rPr lang="en-US" dirty="0" smtClean="0"/>
              <a:t>Comment on your as well as other users’ posts.</a:t>
            </a:r>
          </a:p>
          <a:p>
            <a:pPr lvl="1">
              <a:buFont typeface="Wingdings" panose="05000000000000000000" pitchFamily="2" charset="2"/>
              <a:buChar char="Ø"/>
            </a:pPr>
            <a:r>
              <a:rPr lang="en-US" dirty="0" smtClean="0"/>
              <a:t>Receive notifications about other users following you, commenting on your posts etc.</a:t>
            </a:r>
          </a:p>
          <a:p>
            <a:pPr lvl="1">
              <a:buFont typeface="Wingdings" panose="05000000000000000000" pitchFamily="2" charset="2"/>
              <a:buChar char="Ø"/>
            </a:pPr>
            <a:r>
              <a:rPr lang="en-US" dirty="0" smtClean="0"/>
              <a:t>View your user profile settings and change them when you want.</a:t>
            </a:r>
          </a:p>
        </p:txBody>
      </p:sp>
    </p:spTree>
    <p:extLst>
      <p:ext uri="{BB962C8B-B14F-4D97-AF65-F5344CB8AC3E}">
        <p14:creationId xmlns:p14="http://schemas.microsoft.com/office/powerpoint/2010/main" val="179534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You can enter your credentials and if authenticated properly, you’ll be taken to this screen:</a:t>
            </a:r>
          </a:p>
          <a:p>
            <a:endParaRPr lang="en-US" dirty="0"/>
          </a:p>
        </p:txBody>
      </p:sp>
      <p:pic>
        <p:nvPicPr>
          <p:cNvPr id="5" name="Picture 4"/>
          <p:cNvPicPr>
            <a:picLocks noChangeAspect="1"/>
          </p:cNvPicPr>
          <p:nvPr/>
        </p:nvPicPr>
        <p:blipFill>
          <a:blip r:embed="rId2"/>
          <a:stretch>
            <a:fillRect/>
          </a:stretch>
        </p:blipFill>
        <p:spPr>
          <a:xfrm>
            <a:off x="804862" y="3075708"/>
            <a:ext cx="4700011" cy="3477491"/>
          </a:xfrm>
          <a:prstGeom prst="rect">
            <a:avLst/>
          </a:prstGeom>
        </p:spPr>
      </p:pic>
      <p:sp>
        <p:nvSpPr>
          <p:cNvPr id="6" name="TextBox 5"/>
          <p:cNvSpPr txBox="1"/>
          <p:nvPr/>
        </p:nvSpPr>
        <p:spPr>
          <a:xfrm>
            <a:off x="7269018" y="2601353"/>
            <a:ext cx="4802909" cy="3970318"/>
          </a:xfrm>
          <a:prstGeom prst="rect">
            <a:avLst/>
          </a:prstGeom>
          <a:noFill/>
        </p:spPr>
        <p:txBody>
          <a:bodyPr wrap="square" rtlCol="0">
            <a:spAutoFit/>
          </a:bodyPr>
          <a:lstStyle/>
          <a:p>
            <a:r>
              <a:rPr lang="en-US" dirty="0" smtClean="0"/>
              <a:t>Here, you can edit your full name, username and your </a:t>
            </a:r>
            <a:r>
              <a:rPr lang="en-US" dirty="0" err="1" smtClean="0"/>
              <a:t>blockchainwallet</a:t>
            </a:r>
            <a:r>
              <a:rPr lang="en-US" dirty="0" smtClean="0"/>
              <a:t> address.</a:t>
            </a:r>
          </a:p>
          <a:p>
            <a:endParaRPr lang="en-US" dirty="0"/>
          </a:p>
          <a:p>
            <a:r>
              <a:rPr lang="en-US" dirty="0" smtClean="0"/>
              <a:t>If you change your username, your previous username will be available if someone else wants it.</a:t>
            </a:r>
          </a:p>
          <a:p>
            <a:endParaRPr lang="en-US" dirty="0"/>
          </a:p>
          <a:p>
            <a:r>
              <a:rPr lang="en-US" dirty="0" smtClean="0"/>
              <a:t>While saving your settings, it will check if there’s an existing user with the same username. If that username exists, it will throw an error.</a:t>
            </a:r>
          </a:p>
          <a:p>
            <a:endParaRPr lang="en-US" dirty="0"/>
          </a:p>
          <a:p>
            <a:r>
              <a:rPr lang="en-US" dirty="0" smtClean="0"/>
              <a:t>There are inline and smart contract validation also for the values you enter here. Info icons describe the requirements of these fields. </a:t>
            </a:r>
            <a:endParaRPr lang="en-US" dirty="0"/>
          </a:p>
        </p:txBody>
      </p:sp>
    </p:spTree>
    <p:extLst>
      <p:ext uri="{BB962C8B-B14F-4D97-AF65-F5344CB8AC3E}">
        <p14:creationId xmlns:p14="http://schemas.microsoft.com/office/powerpoint/2010/main" val="1589323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Settings contd.		</a:t>
            </a:r>
            <a:endParaRPr lang="en-US" dirty="0"/>
          </a:p>
        </p:txBody>
      </p:sp>
      <p:sp>
        <p:nvSpPr>
          <p:cNvPr id="3" name="Content Placeholder 2"/>
          <p:cNvSpPr>
            <a:spLocks noGrp="1"/>
          </p:cNvSpPr>
          <p:nvPr>
            <p:ph idx="1"/>
          </p:nvPr>
        </p:nvSpPr>
        <p:spPr/>
        <p:txBody>
          <a:bodyPr/>
          <a:lstStyle/>
          <a:p>
            <a:pPr marL="0" indent="0">
              <a:buNone/>
            </a:pPr>
            <a:r>
              <a:rPr lang="en-US" dirty="0" smtClean="0"/>
              <a:t>If you update your username and </a:t>
            </a:r>
            <a:r>
              <a:rPr lang="en-US" dirty="0" err="1" smtClean="0"/>
              <a:t>fullname</a:t>
            </a:r>
            <a:r>
              <a:rPr lang="en-US" dirty="0" smtClean="0"/>
              <a:t> by clicking on save settings, all your posts will be updated with your updated username and </a:t>
            </a:r>
            <a:r>
              <a:rPr lang="en-US" dirty="0" err="1" smtClean="0"/>
              <a:t>fullname</a:t>
            </a:r>
            <a:r>
              <a:rPr lang="en-US" dirty="0" smtClean="0"/>
              <a:t>. Example below:</a:t>
            </a:r>
          </a:p>
          <a:p>
            <a:pPr marL="0" indent="0">
              <a:buNone/>
            </a:pPr>
            <a:endParaRPr lang="en-US" dirty="0"/>
          </a:p>
        </p:txBody>
      </p:sp>
      <p:pic>
        <p:nvPicPr>
          <p:cNvPr id="4" name="Picture 3"/>
          <p:cNvPicPr>
            <a:picLocks noChangeAspect="1"/>
          </p:cNvPicPr>
          <p:nvPr/>
        </p:nvPicPr>
        <p:blipFill>
          <a:blip r:embed="rId2"/>
          <a:stretch>
            <a:fillRect/>
          </a:stretch>
        </p:blipFill>
        <p:spPr>
          <a:xfrm>
            <a:off x="2759363" y="3094039"/>
            <a:ext cx="9001125" cy="1616508"/>
          </a:xfrm>
          <a:prstGeom prst="rect">
            <a:avLst/>
          </a:prstGeom>
        </p:spPr>
      </p:pic>
      <p:pic>
        <p:nvPicPr>
          <p:cNvPr id="5" name="Picture 4"/>
          <p:cNvPicPr>
            <a:picLocks noChangeAspect="1"/>
          </p:cNvPicPr>
          <p:nvPr/>
        </p:nvPicPr>
        <p:blipFill>
          <a:blip r:embed="rId3"/>
          <a:stretch>
            <a:fillRect/>
          </a:stretch>
        </p:blipFill>
        <p:spPr>
          <a:xfrm>
            <a:off x="2759362" y="5098473"/>
            <a:ext cx="9001125" cy="1683471"/>
          </a:xfrm>
          <a:prstGeom prst="rect">
            <a:avLst/>
          </a:prstGeom>
        </p:spPr>
      </p:pic>
      <p:sp>
        <p:nvSpPr>
          <p:cNvPr id="6" name="TextBox 5"/>
          <p:cNvSpPr txBox="1"/>
          <p:nvPr/>
        </p:nvSpPr>
        <p:spPr>
          <a:xfrm>
            <a:off x="1034473" y="3094039"/>
            <a:ext cx="1551709" cy="369332"/>
          </a:xfrm>
          <a:prstGeom prst="rect">
            <a:avLst/>
          </a:prstGeom>
          <a:noFill/>
        </p:spPr>
        <p:txBody>
          <a:bodyPr wrap="square" rtlCol="0">
            <a:spAutoFit/>
          </a:bodyPr>
          <a:lstStyle/>
          <a:p>
            <a:r>
              <a:rPr lang="en-US" dirty="0" smtClean="0"/>
              <a:t>Before:</a:t>
            </a:r>
            <a:endParaRPr lang="en-US" dirty="0"/>
          </a:p>
        </p:txBody>
      </p:sp>
      <p:sp>
        <p:nvSpPr>
          <p:cNvPr id="7" name="TextBox 6"/>
          <p:cNvSpPr txBox="1"/>
          <p:nvPr/>
        </p:nvSpPr>
        <p:spPr>
          <a:xfrm>
            <a:off x="1034473" y="5098473"/>
            <a:ext cx="720775" cy="369332"/>
          </a:xfrm>
          <a:prstGeom prst="rect">
            <a:avLst/>
          </a:prstGeom>
          <a:noFill/>
        </p:spPr>
        <p:txBody>
          <a:bodyPr wrap="none" rtlCol="0">
            <a:spAutoFit/>
          </a:bodyPr>
          <a:lstStyle/>
          <a:p>
            <a:r>
              <a:rPr lang="en-US" dirty="0" smtClean="0"/>
              <a:t>After:</a:t>
            </a:r>
            <a:endParaRPr lang="en-US" dirty="0"/>
          </a:p>
        </p:txBody>
      </p:sp>
    </p:spTree>
    <p:extLst>
      <p:ext uri="{BB962C8B-B14F-4D97-AF65-F5344CB8AC3E}">
        <p14:creationId xmlns:p14="http://schemas.microsoft.com/office/powerpoint/2010/main" val="1574160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activities contd.</a:t>
            </a:r>
            <a:endParaRPr lang="en-US" dirty="0"/>
          </a:p>
        </p:txBody>
      </p:sp>
      <p:sp>
        <p:nvSpPr>
          <p:cNvPr id="3" name="Content Placeholder 2"/>
          <p:cNvSpPr>
            <a:spLocks noGrp="1"/>
          </p:cNvSpPr>
          <p:nvPr>
            <p:ph idx="1"/>
          </p:nvPr>
        </p:nvSpPr>
        <p:spPr/>
        <p:txBody>
          <a:bodyPr/>
          <a:lstStyle/>
          <a:p>
            <a:r>
              <a:rPr lang="en-US" dirty="0" smtClean="0"/>
              <a:t>Clicking on logout will log you out of this </a:t>
            </a:r>
            <a:r>
              <a:rPr lang="en-US" dirty="0" err="1" smtClean="0"/>
              <a:t>Dapp</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517813" y="2798617"/>
            <a:ext cx="10934700" cy="3745923"/>
          </a:xfrm>
          <a:prstGeom prst="rect">
            <a:avLst/>
          </a:prstGeom>
        </p:spPr>
      </p:pic>
    </p:spTree>
    <p:extLst>
      <p:ext uri="{BB962C8B-B14F-4D97-AF65-F5344CB8AC3E}">
        <p14:creationId xmlns:p14="http://schemas.microsoft.com/office/powerpoint/2010/main" val="78643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worked: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Forgot Password Link: On click, user will be presented with a screen asking for username and authenticating pin. If the credentials are authenticated, they will be allowed to change password. Of course, the </a:t>
            </a:r>
            <a:r>
              <a:rPr lang="en-US" dirty="0" err="1" smtClean="0"/>
              <a:t>blockchain</a:t>
            </a:r>
            <a:r>
              <a:rPr lang="en-US" dirty="0" smtClean="0"/>
              <a:t> wallet address has to be the same as the one stored on file. It can be checked by going to settings page.</a:t>
            </a:r>
          </a:p>
          <a:p>
            <a:r>
              <a:rPr lang="en-US" dirty="0" smtClean="0"/>
              <a:t>Search functionality will not only allow search for username but also searching for posts. So, if someone searches for ‘crypto’, all the posts that have crypto written on them will be returned. </a:t>
            </a:r>
          </a:p>
          <a:p>
            <a:r>
              <a:rPr lang="en-US" dirty="0" smtClean="0"/>
              <a:t>Messaging between users will be enabled.</a:t>
            </a:r>
          </a:p>
          <a:p>
            <a:r>
              <a:rPr lang="en-US" dirty="0" smtClean="0"/>
              <a:t>If a user really appreciates a post shared by someone and wants to pay them, they will be able to do so by transferring NAS.</a:t>
            </a:r>
          </a:p>
          <a:p>
            <a:r>
              <a:rPr lang="en-US" dirty="0" smtClean="0"/>
              <a:t>Sharing posts will be enabled.</a:t>
            </a:r>
          </a:p>
          <a:p>
            <a:r>
              <a:rPr lang="en-US" dirty="0" smtClean="0"/>
              <a:t>Comments will be allowed to delete.</a:t>
            </a:r>
          </a:p>
          <a:p>
            <a:r>
              <a:rPr lang="en-US" dirty="0" smtClean="0"/>
              <a:t>List of followers and people you follow will be displayed on clicking those links in profile page.</a:t>
            </a:r>
          </a:p>
          <a:p>
            <a:r>
              <a:rPr lang="en-US" dirty="0" smtClean="0"/>
              <a:t>DAPP will be made </a:t>
            </a:r>
            <a:r>
              <a:rPr lang="en-US" smtClean="0"/>
              <a:t>mobile friendly.</a:t>
            </a:r>
            <a:endParaRPr lang="en-US" dirty="0"/>
          </a:p>
        </p:txBody>
      </p:sp>
    </p:spTree>
    <p:extLst>
      <p:ext uri="{BB962C8B-B14F-4D97-AF65-F5344CB8AC3E}">
        <p14:creationId xmlns:p14="http://schemas.microsoft.com/office/powerpoint/2010/main" val="1636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a:t>
            </a:r>
            <a:r>
              <a:rPr lang="en-US" dirty="0" smtClean="0"/>
              <a:t>worked contd.</a:t>
            </a:r>
            <a:endParaRPr lang="en-US" dirty="0"/>
          </a:p>
        </p:txBody>
      </p:sp>
      <p:sp>
        <p:nvSpPr>
          <p:cNvPr id="3" name="Content Placeholder 2"/>
          <p:cNvSpPr>
            <a:spLocks noGrp="1"/>
          </p:cNvSpPr>
          <p:nvPr>
            <p:ph idx="1"/>
          </p:nvPr>
        </p:nvSpPr>
        <p:spPr/>
        <p:txBody>
          <a:bodyPr/>
          <a:lstStyle/>
          <a:p>
            <a:r>
              <a:rPr lang="en-US" dirty="0" smtClean="0"/>
              <a:t>Currently, because of less number of users, timeline will contain all the updates made from them irrespective of date. But, it will be changed to include only the latest updates from </a:t>
            </a:r>
            <a:r>
              <a:rPr lang="en-US" smtClean="0"/>
              <a:t>the followed users.</a:t>
            </a:r>
            <a:endParaRPr lang="en-US"/>
          </a:p>
        </p:txBody>
      </p:sp>
    </p:spTree>
    <p:extLst>
      <p:ext uri="{BB962C8B-B14F-4D97-AF65-F5344CB8AC3E}">
        <p14:creationId xmlns:p14="http://schemas.microsoft.com/office/powerpoint/2010/main" val="286215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Arup Dey</a:t>
            </a:r>
          </a:p>
          <a:p>
            <a:pPr marL="0" indent="0">
              <a:buNone/>
            </a:pPr>
            <a:r>
              <a:rPr lang="en-US" dirty="0" smtClean="0">
                <a:hlinkClick r:id="rId2"/>
              </a:rPr>
              <a:t>Arupdey.dey31@gmail.com</a:t>
            </a:r>
            <a:endParaRPr lang="en-US" dirty="0" smtClean="0"/>
          </a:p>
          <a:p>
            <a:pPr marL="0" indent="0">
              <a:buNone/>
            </a:pPr>
            <a:r>
              <a:rPr lang="en-US"/>
              <a:t>Copyright 2018</a:t>
            </a:r>
          </a:p>
          <a:p>
            <a:pPr marL="0" indent="0">
              <a:buNone/>
            </a:pPr>
            <a:endParaRPr lang="en-US" dirty="0"/>
          </a:p>
        </p:txBody>
      </p:sp>
    </p:spTree>
    <p:extLst>
      <p:ext uri="{BB962C8B-B14F-4D97-AF65-F5344CB8AC3E}">
        <p14:creationId xmlns:p14="http://schemas.microsoft.com/office/powerpoint/2010/main" val="3923315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lstStyle/>
          <a:p>
            <a:r>
              <a:rPr lang="en-US" dirty="0" err="1" smtClean="0"/>
              <a:t>Blockchain</a:t>
            </a:r>
            <a:r>
              <a:rPr lang="en-US" dirty="0" smtClean="0"/>
              <a:t> Diary is optimized only for Chrome browser at this point.</a:t>
            </a:r>
          </a:p>
          <a:p>
            <a:r>
              <a:rPr lang="en-US" dirty="0" smtClean="0"/>
              <a:t>In order to use this DAPP, you’ll have to download Nebulas chrome extension from this location</a:t>
            </a:r>
          </a:p>
          <a:p>
            <a:pPr marL="0" indent="0">
              <a:buNone/>
            </a:pPr>
            <a:r>
              <a:rPr lang="en-US" dirty="0" smtClean="0">
                <a:hlinkClick r:id="rId2"/>
              </a:rPr>
              <a:t>https://chrome.google.com/webstore/detail/nasextwallet/gehjkhmhclgnkkhpfamakecfgakkfkco</a:t>
            </a:r>
            <a:endParaRPr lang="en-US" dirty="0" smtClean="0"/>
          </a:p>
        </p:txBody>
      </p:sp>
      <p:pic>
        <p:nvPicPr>
          <p:cNvPr id="4" name="Picture 3"/>
          <p:cNvPicPr>
            <a:picLocks noChangeAspect="1"/>
          </p:cNvPicPr>
          <p:nvPr/>
        </p:nvPicPr>
        <p:blipFill>
          <a:blip r:embed="rId3"/>
          <a:stretch>
            <a:fillRect/>
          </a:stretch>
        </p:blipFill>
        <p:spPr>
          <a:xfrm>
            <a:off x="838200" y="4221503"/>
            <a:ext cx="9635706" cy="2090397"/>
          </a:xfrm>
          <a:prstGeom prst="rect">
            <a:avLst/>
          </a:prstGeom>
        </p:spPr>
      </p:pic>
    </p:spTree>
    <p:extLst>
      <p:ext uri="{BB962C8B-B14F-4D97-AF65-F5344CB8AC3E}">
        <p14:creationId xmlns:p14="http://schemas.microsoft.com/office/powerpoint/2010/main" val="3692817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resistance to hacking:	</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store your NAS </a:t>
            </a:r>
            <a:r>
              <a:rPr lang="en-US" dirty="0" err="1" smtClean="0"/>
              <a:t>Mainnet</a:t>
            </a:r>
            <a:r>
              <a:rPr lang="en-US" dirty="0" smtClean="0"/>
              <a:t> Wallet </a:t>
            </a:r>
            <a:r>
              <a:rPr lang="en-US" dirty="0" err="1" smtClean="0"/>
              <a:t>keystore</a:t>
            </a:r>
            <a:r>
              <a:rPr lang="en-US" dirty="0" smtClean="0"/>
              <a:t> file in a secure location. It’ll always be needed when you try to call the smart contract.</a:t>
            </a:r>
          </a:p>
          <a:p>
            <a:r>
              <a:rPr lang="en-US" dirty="0" smtClean="0"/>
              <a:t>All the </a:t>
            </a:r>
            <a:r>
              <a:rPr lang="en-US" b="1" dirty="0" smtClean="0"/>
              <a:t>calls to the smart contract </a:t>
            </a:r>
            <a:r>
              <a:rPr lang="en-US" dirty="0" smtClean="0"/>
              <a:t>through this DAPP will look for the </a:t>
            </a:r>
            <a:r>
              <a:rPr lang="en-US" b="1" dirty="0" smtClean="0"/>
              <a:t>wallet address</a:t>
            </a:r>
            <a:r>
              <a:rPr lang="en-US" dirty="0" smtClean="0"/>
              <a:t> with which you signed up for </a:t>
            </a:r>
            <a:r>
              <a:rPr lang="en-US" dirty="0" err="1" smtClean="0"/>
              <a:t>Blockchain</a:t>
            </a:r>
            <a:r>
              <a:rPr lang="en-US" dirty="0" smtClean="0"/>
              <a:t> Diary. If it doesn’t match, calls to the smart contract will throw an error.</a:t>
            </a:r>
          </a:p>
          <a:p>
            <a:r>
              <a:rPr lang="en-US" dirty="0" smtClean="0"/>
              <a:t>So, even if a hacker gets access to your username and password, they can’t even login since they won’t have your NAS wallet </a:t>
            </a:r>
            <a:r>
              <a:rPr lang="en-US" dirty="0" err="1" smtClean="0"/>
              <a:t>keystore</a:t>
            </a:r>
            <a:r>
              <a:rPr lang="en-US" dirty="0" smtClean="0"/>
              <a:t> file and the password to unlock it.</a:t>
            </a:r>
          </a:p>
          <a:p>
            <a:r>
              <a:rPr lang="en-US" dirty="0" smtClean="0"/>
              <a:t>You can change your wallet address by going to your profile settings which is described later.</a:t>
            </a:r>
            <a:endParaRPr lang="en-US" dirty="0"/>
          </a:p>
        </p:txBody>
      </p:sp>
    </p:spTree>
    <p:extLst>
      <p:ext uri="{BB962C8B-B14F-4D97-AF65-F5344CB8AC3E}">
        <p14:creationId xmlns:p14="http://schemas.microsoft.com/office/powerpoint/2010/main" val="232375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approach to handle smart contract calls: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State changes in Angular are initiated only when smart contract calls are successful. Example below:</a:t>
            </a:r>
          </a:p>
          <a:p>
            <a:pPr marL="0" indent="0">
              <a:buNone/>
            </a:pPr>
            <a:r>
              <a:rPr lang="en-US" dirty="0" err="1"/>
              <a:t>executeTxn</a:t>
            </a:r>
            <a:r>
              <a:rPr lang="en-US" dirty="0"/>
              <a:t> = $interval(function() {</a:t>
            </a:r>
          </a:p>
          <a:p>
            <a:pPr marL="0" indent="0">
              <a:buNone/>
            </a:pPr>
            <a:r>
              <a:rPr lang="en-US" dirty="0" err="1" smtClean="0"/>
              <a:t>neb.api.getTransactionReceipt</a:t>
            </a:r>
            <a:r>
              <a:rPr lang="en-US" dirty="0"/>
              <a:t>({hash: </a:t>
            </a:r>
            <a:r>
              <a:rPr lang="en-US" dirty="0" err="1"/>
              <a:t>txnHash</a:t>
            </a:r>
            <a:r>
              <a:rPr lang="en-US" dirty="0"/>
              <a:t>}).then(function(receipt) {</a:t>
            </a:r>
          </a:p>
          <a:p>
            <a:pPr marL="0" indent="0">
              <a:buNone/>
            </a:pPr>
            <a:r>
              <a:rPr lang="en-US" dirty="0" smtClean="0"/>
              <a:t>});</a:t>
            </a:r>
          </a:p>
          <a:p>
            <a:pPr marL="0" indent="0">
              <a:buNone/>
            </a:pPr>
            <a:r>
              <a:rPr lang="en-US" dirty="0" smtClean="0"/>
              <a:t>}, </a:t>
            </a:r>
            <a:r>
              <a:rPr lang="en-US" dirty="0"/>
              <a:t>3000</a:t>
            </a:r>
            <a:r>
              <a:rPr lang="en-US" dirty="0" smtClean="0"/>
              <a:t>);</a:t>
            </a:r>
          </a:p>
          <a:p>
            <a:pPr marL="0" indent="0">
              <a:buNone/>
            </a:pPr>
            <a:r>
              <a:rPr lang="en-US" dirty="0" smtClean="0"/>
              <a:t>Transaction hash is queried against </a:t>
            </a:r>
            <a:r>
              <a:rPr lang="en-US" dirty="0" err="1" smtClean="0"/>
              <a:t>getTransactionReceipt</a:t>
            </a:r>
            <a:r>
              <a:rPr lang="en-US" dirty="0" smtClean="0"/>
              <a:t>() of </a:t>
            </a:r>
            <a:r>
              <a:rPr lang="en-US" dirty="0" err="1" smtClean="0"/>
              <a:t>Nebpay</a:t>
            </a:r>
            <a:r>
              <a:rPr lang="en-US" dirty="0" smtClean="0"/>
              <a:t> API every 3 seconds(so that state change can be initiated as soon as possible) and only if </a:t>
            </a:r>
            <a:r>
              <a:rPr lang="en-US" dirty="0" err="1" smtClean="0"/>
              <a:t>receipt.status</a:t>
            </a:r>
            <a:r>
              <a:rPr lang="en-US" dirty="0" smtClean="0"/>
              <a:t>==1(meaning post was successful), state transition will be initiated. If </a:t>
            </a:r>
            <a:r>
              <a:rPr lang="en-US" dirty="0" err="1" smtClean="0"/>
              <a:t>receipt.status</a:t>
            </a:r>
            <a:r>
              <a:rPr lang="en-US" dirty="0" smtClean="0"/>
              <a:t>==0(failure), error message will be displayed on the screen.</a:t>
            </a:r>
            <a:endParaRPr lang="en-US" dirty="0"/>
          </a:p>
        </p:txBody>
      </p:sp>
    </p:spTree>
    <p:extLst>
      <p:ext uri="{BB962C8B-B14F-4D97-AF65-F5344CB8AC3E}">
        <p14:creationId xmlns:p14="http://schemas.microsoft.com/office/powerpoint/2010/main" val="176857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your account: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10577423" cy="4633256"/>
          </a:xfrm>
          <a:prstGeom prst="rect">
            <a:avLst/>
          </a:prstGeom>
        </p:spPr>
      </p:pic>
    </p:spTree>
    <p:extLst>
      <p:ext uri="{BB962C8B-B14F-4D97-AF65-F5344CB8AC3E}">
        <p14:creationId xmlns:p14="http://schemas.microsoft.com/office/powerpoint/2010/main" val="254902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Account Contd.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you can see in the previous screen, you’ll have to provide some information in order to sign up for </a:t>
            </a:r>
            <a:r>
              <a:rPr lang="en-US" dirty="0" err="1" smtClean="0"/>
              <a:t>Blockchain</a:t>
            </a:r>
            <a:r>
              <a:rPr lang="en-US" dirty="0" smtClean="0"/>
              <a:t> Diary</a:t>
            </a:r>
          </a:p>
          <a:p>
            <a:pPr>
              <a:buFont typeface="Wingdings" panose="05000000000000000000" pitchFamily="2" charset="2"/>
              <a:buChar char="Ø"/>
            </a:pPr>
            <a:r>
              <a:rPr lang="en-US" dirty="0" smtClean="0"/>
              <a:t>Full Name -&gt; Your full name</a:t>
            </a:r>
          </a:p>
          <a:p>
            <a:pPr>
              <a:buFont typeface="Wingdings" panose="05000000000000000000" pitchFamily="2" charset="2"/>
              <a:buChar char="Ø"/>
            </a:pPr>
            <a:r>
              <a:rPr lang="en-US" dirty="0" smtClean="0"/>
              <a:t>Username -&gt; This has to be unique and will be needed for login. When you click on sign up, it will search this username against the list of existing usernames and if it already exists, it will throw an error saying that username already exists.</a:t>
            </a:r>
          </a:p>
          <a:p>
            <a:pPr>
              <a:buFont typeface="Wingdings" panose="05000000000000000000" pitchFamily="2" charset="2"/>
              <a:buChar char="Ø"/>
            </a:pPr>
            <a:r>
              <a:rPr lang="en-US" dirty="0" smtClean="0"/>
              <a:t>Authenticating Pin -&gt; This is very important and should be stored safely. It’ll allow you access for changing your settings.</a:t>
            </a:r>
          </a:p>
          <a:p>
            <a:pPr>
              <a:buFont typeface="Wingdings" panose="05000000000000000000" pitchFamily="2" charset="2"/>
              <a:buChar char="Ø"/>
            </a:pPr>
            <a:r>
              <a:rPr lang="en-US" dirty="0" smtClean="0"/>
              <a:t>Password -&gt; This will be needed every time you login to the </a:t>
            </a:r>
            <a:r>
              <a:rPr lang="en-US" dirty="0" err="1" smtClean="0"/>
              <a:t>dapp</a:t>
            </a:r>
            <a:r>
              <a:rPr lang="en-US" dirty="0" smtClean="0"/>
              <a:t>.</a:t>
            </a:r>
          </a:p>
          <a:p>
            <a:pPr>
              <a:buFont typeface="Wingdings" panose="05000000000000000000" pitchFamily="2" charset="2"/>
              <a:buChar char="Ø"/>
            </a:pPr>
            <a:r>
              <a:rPr lang="en-US" dirty="0" smtClean="0"/>
              <a:t>There are inline validations for all the fields e.g., none of the fields can be left empty, username has to be more than 3 characters etc. The requirements can be seen by clicking the info icons. Same validation is done from the smart contract as well so if someone tries to modify DOM and override UI validation, smart contract will block those.</a:t>
            </a:r>
            <a:endParaRPr lang="en-US" dirty="0"/>
          </a:p>
        </p:txBody>
      </p:sp>
    </p:spTree>
    <p:extLst>
      <p:ext uri="{BB962C8B-B14F-4D97-AF65-F5344CB8AC3E}">
        <p14:creationId xmlns:p14="http://schemas.microsoft.com/office/powerpoint/2010/main" val="319741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Account Contd.</a:t>
            </a:r>
            <a:endParaRPr lang="en-US" dirty="0"/>
          </a:p>
        </p:txBody>
      </p:sp>
      <p:sp>
        <p:nvSpPr>
          <p:cNvPr id="3" name="Content Placeholder 2"/>
          <p:cNvSpPr>
            <a:spLocks noGrp="1"/>
          </p:cNvSpPr>
          <p:nvPr>
            <p:ph idx="1"/>
          </p:nvPr>
        </p:nvSpPr>
        <p:spPr>
          <a:xfrm>
            <a:off x="838200" y="1825625"/>
            <a:ext cx="10515600" cy="4931202"/>
          </a:xfrm>
        </p:spPr>
        <p:txBody>
          <a:bodyPr/>
          <a:lstStyle/>
          <a:p>
            <a:r>
              <a:rPr lang="en-US" dirty="0" smtClean="0"/>
              <a:t>Once you enter all the information and click on sign up, you will be presented with the following window from the NAS extension you previously downloaded:</a:t>
            </a:r>
          </a:p>
          <a:p>
            <a:pPr marL="0" indent="0">
              <a:buNone/>
            </a:pPr>
            <a:r>
              <a:rPr lang="en-US" dirty="0" smtClean="0"/>
              <a:t>                                        </a:t>
            </a:r>
          </a:p>
          <a:p>
            <a:pPr marL="0" indent="0">
              <a:buNone/>
            </a:pPr>
            <a:r>
              <a:rPr lang="en-US" dirty="0"/>
              <a:t> </a:t>
            </a:r>
            <a:r>
              <a:rPr lang="en-US" dirty="0" smtClean="0"/>
              <a:t>                                            All you have to do is import your NAS wallet</a:t>
            </a:r>
          </a:p>
          <a:p>
            <a:pPr marL="3657600" lvl="8" indent="0">
              <a:buNone/>
            </a:pPr>
            <a:r>
              <a:rPr lang="en-US" sz="2800" dirty="0" smtClean="0"/>
              <a:t>and enter your wallet password and click on                                                          confirm.</a:t>
            </a:r>
            <a:endParaRPr lang="en-US" sz="2800" dirty="0"/>
          </a:p>
        </p:txBody>
      </p:sp>
      <p:pic>
        <p:nvPicPr>
          <p:cNvPr id="4" name="Picture 3"/>
          <p:cNvPicPr>
            <a:picLocks noChangeAspect="1"/>
          </p:cNvPicPr>
          <p:nvPr/>
        </p:nvPicPr>
        <p:blipFill>
          <a:blip r:embed="rId2"/>
          <a:stretch>
            <a:fillRect/>
          </a:stretch>
        </p:blipFill>
        <p:spPr>
          <a:xfrm>
            <a:off x="1076371" y="3088256"/>
            <a:ext cx="3409365" cy="3668571"/>
          </a:xfrm>
          <a:prstGeom prst="rect">
            <a:avLst/>
          </a:prstGeom>
        </p:spPr>
      </p:pic>
    </p:spTree>
    <p:extLst>
      <p:ext uri="{BB962C8B-B14F-4D97-AF65-F5344CB8AC3E}">
        <p14:creationId xmlns:p14="http://schemas.microsoft.com/office/powerpoint/2010/main" val="3746042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a:t>
            </a:r>
            <a:endParaRPr lang="en-US" dirty="0"/>
          </a:p>
        </p:txBody>
      </p:sp>
      <p:sp>
        <p:nvSpPr>
          <p:cNvPr id="3" name="Content Placeholder 2"/>
          <p:cNvSpPr>
            <a:spLocks noGrp="1"/>
          </p:cNvSpPr>
          <p:nvPr>
            <p:ph idx="1"/>
          </p:nvPr>
        </p:nvSpPr>
        <p:spPr/>
        <p:txBody>
          <a:bodyPr/>
          <a:lstStyle/>
          <a:p>
            <a:r>
              <a:rPr lang="en-US" dirty="0" smtClean="0"/>
              <a:t>If your sign up is successful, you will be presented with the following screen:</a:t>
            </a:r>
          </a:p>
          <a:p>
            <a:pPr marL="3657600" lvl="8" indent="0">
              <a:buNone/>
            </a:pPr>
            <a:r>
              <a:rPr lang="en-US" dirty="0"/>
              <a:t> </a:t>
            </a:r>
            <a:r>
              <a:rPr lang="en-US" dirty="0" smtClean="0"/>
              <a:t>		You can now login using your username and password.</a:t>
            </a:r>
          </a:p>
          <a:p>
            <a:pPr marL="3657600" lvl="8" indent="0">
              <a:buNone/>
            </a:pPr>
            <a:r>
              <a:rPr lang="en-US" dirty="0"/>
              <a:t>	</a:t>
            </a:r>
            <a:endParaRPr lang="en-US" dirty="0" smtClean="0"/>
          </a:p>
          <a:p>
            <a:pPr marL="3657600" lvl="8" indent="0">
              <a:buNone/>
            </a:pPr>
            <a:r>
              <a:rPr lang="en-US" dirty="0"/>
              <a:t>	</a:t>
            </a:r>
            <a:r>
              <a:rPr lang="en-US" dirty="0" smtClean="0"/>
              <a:t>	The forgot password link is not live yet but it’s being worked 		on.</a:t>
            </a:r>
            <a:endParaRPr lang="en-US" dirty="0"/>
          </a:p>
        </p:txBody>
      </p:sp>
      <p:pic>
        <p:nvPicPr>
          <p:cNvPr id="5" name="Picture 4"/>
          <p:cNvPicPr>
            <a:picLocks noChangeAspect="1"/>
          </p:cNvPicPr>
          <p:nvPr/>
        </p:nvPicPr>
        <p:blipFill>
          <a:blip r:embed="rId2"/>
          <a:stretch>
            <a:fillRect/>
          </a:stretch>
        </p:blipFill>
        <p:spPr>
          <a:xfrm>
            <a:off x="838200" y="2798618"/>
            <a:ext cx="4663540" cy="3671455"/>
          </a:xfrm>
          <a:prstGeom prst="rect">
            <a:avLst/>
          </a:prstGeom>
        </p:spPr>
      </p:pic>
    </p:spTree>
    <p:extLst>
      <p:ext uri="{BB962C8B-B14F-4D97-AF65-F5344CB8AC3E}">
        <p14:creationId xmlns:p14="http://schemas.microsoft.com/office/powerpoint/2010/main" val="266360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1508</Words>
  <Application>Microsoft Office PowerPoint</Application>
  <PresentationFormat>Widescreen</PresentationFormat>
  <Paragraphs>117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Blockchain Diary</vt:lpstr>
      <vt:lpstr>What is Blockchain Diary?</vt:lpstr>
      <vt:lpstr>First things First!!</vt:lpstr>
      <vt:lpstr>Strong resistance to hacking: </vt:lpstr>
      <vt:lpstr>Technical approach to handle smart contract calls: </vt:lpstr>
      <vt:lpstr>Register your account:</vt:lpstr>
      <vt:lpstr>Register Account Contd.</vt:lpstr>
      <vt:lpstr>Register Account Contd.</vt:lpstr>
      <vt:lpstr>Log In</vt:lpstr>
      <vt:lpstr>Home Page of the DAPP:</vt:lpstr>
      <vt:lpstr>Home Page Contd.</vt:lpstr>
      <vt:lpstr>Home Page contd.</vt:lpstr>
      <vt:lpstr>List of other activities:</vt:lpstr>
      <vt:lpstr>View User</vt:lpstr>
      <vt:lpstr>List of activities contd.</vt:lpstr>
      <vt:lpstr>List of activities contd.</vt:lpstr>
      <vt:lpstr>List of activities contd.</vt:lpstr>
      <vt:lpstr>List of activities contd.</vt:lpstr>
      <vt:lpstr>List of activities contd.</vt:lpstr>
      <vt:lpstr>List of activities contd.</vt:lpstr>
      <vt:lpstr>Save Settings contd.  </vt:lpstr>
      <vt:lpstr>List of activities contd.</vt:lpstr>
      <vt:lpstr>To be worked: </vt:lpstr>
      <vt:lpstr>To be worked contd.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Diary</dc:title>
  <dc:creator>Arup Dey</dc:creator>
  <cp:lastModifiedBy>Arup Dey</cp:lastModifiedBy>
  <cp:revision>58</cp:revision>
  <dcterms:created xsi:type="dcterms:W3CDTF">2018-06-19T04:13:13Z</dcterms:created>
  <dcterms:modified xsi:type="dcterms:W3CDTF">2018-06-30T06:17:12Z</dcterms:modified>
</cp:coreProperties>
</file>